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4660"/>
  </p:normalViewPr>
  <p:slideViewPr>
    <p:cSldViewPr snapToGrid="0">
      <p:cViewPr>
        <p:scale>
          <a:sx n="33" d="100"/>
          <a:sy n="33" d="100"/>
        </p:scale>
        <p:origin x="211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2020-05-10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403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2020-05-10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2180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2020-05-10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7472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2020-05-10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1880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2020-05-10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5871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2020-05-10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6346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2020-05-10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1545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2020-05-10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4118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2020-05-10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136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2020-05-10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1704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5A3B-7A68-409E-AE0A-1C5C94DA30B8}" type="datetimeFigureOut">
              <a:rPr lang="ko-KR" altLang="en-US" smtClean="0"/>
              <a:t>2020-05-10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5554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65A3B-7A68-409E-AE0A-1C5C94DA30B8}" type="datetimeFigureOut">
              <a:rPr lang="ko-KR" altLang="en-US" smtClean="0"/>
              <a:t>2020-05-10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FC95F-9F4B-4FB8-BE1B-2364C684CA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0378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901"/>
            <a:ext cx="30275211" cy="42798610"/>
          </a:xfrm>
          <a:prstGeom prst="rect">
            <a:avLst/>
          </a:prstGeom>
        </p:spPr>
      </p:pic>
      <p:sp>
        <p:nvSpPr>
          <p:cNvPr id="18" name="모서리가 둥근 직사각형 17"/>
          <p:cNvSpPr/>
          <p:nvPr/>
        </p:nvSpPr>
        <p:spPr>
          <a:xfrm>
            <a:off x="2946400" y="4018267"/>
            <a:ext cx="24841200" cy="4459514"/>
          </a:xfrm>
          <a:prstGeom prst="roundRect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fr-FR" altLang="ko-KR" sz="4000" b="1" dirty="0" smtClean="0">
                <a:latin typeface="+mj-ea"/>
                <a:ea typeface="+mj-ea"/>
              </a:rPr>
              <a:t>Dynamic </a:t>
            </a:r>
            <a:r>
              <a:rPr lang="fr-FR" altLang="ko-KR" sz="4000" b="1" dirty="0">
                <a:latin typeface="+mj-ea"/>
                <a:ea typeface="+mj-ea"/>
              </a:rPr>
              <a:t>Power Reduction of </a:t>
            </a:r>
            <a:r>
              <a:rPr lang="fr-FR" altLang="ko-KR" sz="4000" b="1" dirty="0" smtClean="0">
                <a:latin typeface="+mj-ea"/>
                <a:ea typeface="+mj-ea"/>
              </a:rPr>
              <a:t>TCAM Using </a:t>
            </a:r>
            <a:r>
              <a:rPr lang="fr-FR" altLang="ko-KR" sz="4000" b="1" dirty="0">
                <a:latin typeface="+mj-ea"/>
                <a:ea typeface="+mj-ea"/>
              </a:rPr>
              <a:t>Selective Precharging of </a:t>
            </a:r>
            <a:r>
              <a:rPr lang="fr-FR" altLang="ko-KR" sz="4000" b="1" dirty="0" smtClean="0">
                <a:latin typeface="+mj-ea"/>
                <a:ea typeface="+mj-ea"/>
              </a:rPr>
              <a:t>Match Lines</a:t>
            </a:r>
          </a:p>
          <a:p>
            <a:pPr algn="ctr"/>
            <a:endParaRPr lang="fr-FR" altLang="ko-KR" sz="4000" b="1" dirty="0" smtClean="0">
              <a:latin typeface="+mj-ea"/>
              <a:ea typeface="+mj-ea"/>
            </a:endParaRPr>
          </a:p>
          <a:p>
            <a:pPr indent="127000" algn="ctr">
              <a:lnSpc>
                <a:spcPct val="115000"/>
              </a:lnSpc>
            </a:pPr>
            <a:r>
              <a:rPr lang="en-US" altLang="ko-KR" sz="4000" kern="100" smtClean="0">
                <a:solidFill>
                  <a:srgbClr val="000000"/>
                </a:solidFill>
                <a:latin typeface="+mj-ea"/>
                <a:ea typeface="+mj-ea"/>
              </a:rPr>
              <a:t>Sung-Yong Kim, </a:t>
            </a:r>
            <a:r>
              <a:rPr lang="en-US" altLang="ko-KR" sz="4000" kern="100" dirty="0" err="1" smtClean="0">
                <a:solidFill>
                  <a:srgbClr val="000000"/>
                </a:solidFill>
                <a:latin typeface="+mj-ea"/>
                <a:ea typeface="+mj-ea"/>
              </a:rPr>
              <a:t>Seung-Kwang</a:t>
            </a:r>
            <a:r>
              <a:rPr lang="en-US" altLang="ko-KR" sz="4000" kern="100" dirty="0" smtClean="0">
                <a:solidFill>
                  <a:srgbClr val="000000"/>
                </a:solidFill>
                <a:latin typeface="+mj-ea"/>
                <a:ea typeface="+mj-ea"/>
              </a:rPr>
              <a:t> Hong, and </a:t>
            </a:r>
            <a:r>
              <a:rPr lang="en-US" altLang="ko-KR" sz="4000" kern="100" dirty="0" err="1" smtClean="0">
                <a:solidFill>
                  <a:srgbClr val="000000"/>
                </a:solidFill>
                <a:latin typeface="+mj-ea"/>
                <a:ea typeface="+mj-ea"/>
              </a:rPr>
              <a:t>Kee</a:t>
            </a:r>
            <a:r>
              <a:rPr lang="en-US" altLang="ko-KR" sz="4000" kern="100" dirty="0" smtClean="0">
                <a:solidFill>
                  <a:srgbClr val="000000"/>
                </a:solidFill>
                <a:latin typeface="+mj-ea"/>
                <a:ea typeface="+mj-ea"/>
              </a:rPr>
              <a:t>-Won Kwon</a:t>
            </a:r>
            <a:endParaRPr lang="en-US" altLang="ko-KR" sz="4000" kern="100" dirty="0">
              <a:solidFill>
                <a:srgbClr val="000000"/>
              </a:solidFill>
              <a:latin typeface="+mj-ea"/>
              <a:ea typeface="+mj-ea"/>
            </a:endParaRPr>
          </a:p>
          <a:p>
            <a:pPr indent="127000" algn="ctr">
              <a:lnSpc>
                <a:spcPct val="115000"/>
              </a:lnSpc>
            </a:pPr>
            <a:r>
              <a:rPr lang="en-US" altLang="ko-KR" sz="3200" kern="100" dirty="0" smtClean="0">
                <a:solidFill>
                  <a:srgbClr val="000000"/>
                </a:solidFill>
                <a:latin typeface="+mj-ea"/>
                <a:ea typeface="+mj-ea"/>
              </a:rPr>
              <a:t>College </a:t>
            </a:r>
            <a:r>
              <a:rPr lang="en-US" altLang="ko-KR" sz="3200" kern="100" dirty="0">
                <a:solidFill>
                  <a:srgbClr val="000000"/>
                </a:solidFill>
                <a:latin typeface="+mj-ea"/>
                <a:ea typeface="+mj-ea"/>
              </a:rPr>
              <a:t>of Information and Communication Engineering, Sungkyunkwan University, Korea</a:t>
            </a:r>
          </a:p>
          <a:p>
            <a:pPr indent="127000" algn="ctr">
              <a:lnSpc>
                <a:spcPct val="115000"/>
              </a:lnSpc>
            </a:pPr>
            <a:r>
              <a:rPr lang="en-US" altLang="ko-KR" sz="3200" kern="100" dirty="0" smtClean="0">
                <a:solidFill>
                  <a:srgbClr val="000000"/>
                </a:solidFill>
                <a:latin typeface="+mj-ea"/>
                <a:ea typeface="+mj-ea"/>
              </a:rPr>
              <a:t>Email</a:t>
            </a:r>
            <a:r>
              <a:rPr lang="en-US" altLang="ko-KR" sz="3200" kern="100" dirty="0">
                <a:solidFill>
                  <a:srgbClr val="000000"/>
                </a:solidFill>
                <a:latin typeface="+mj-ea"/>
                <a:ea typeface="+mj-ea"/>
              </a:rPr>
              <a:t>: {</a:t>
            </a:r>
            <a:r>
              <a:rPr lang="en-US" altLang="ko-KR" sz="3200" kern="100" dirty="0" smtClean="0">
                <a:solidFill>
                  <a:srgbClr val="000000"/>
                </a:solidFill>
                <a:latin typeface="+mj-ea"/>
                <a:ea typeface="+mj-ea"/>
              </a:rPr>
              <a:t>sykim0819, </a:t>
            </a:r>
            <a:r>
              <a:rPr lang="en-US" altLang="ko-KR" sz="3200" kern="100" dirty="0">
                <a:solidFill>
                  <a:srgbClr val="000000"/>
                </a:solidFill>
                <a:latin typeface="+mj-ea"/>
                <a:ea typeface="+mj-ea"/>
              </a:rPr>
              <a:t>seung0401, </a:t>
            </a:r>
            <a:r>
              <a:rPr lang="en-US" altLang="ko-KR" sz="3200" kern="100" dirty="0" err="1">
                <a:solidFill>
                  <a:srgbClr val="000000"/>
                </a:solidFill>
                <a:latin typeface="+mj-ea"/>
                <a:ea typeface="+mj-ea"/>
              </a:rPr>
              <a:t>keewkwon</a:t>
            </a:r>
            <a:r>
              <a:rPr lang="en-US" altLang="ko-KR" sz="3200" kern="100" dirty="0">
                <a:solidFill>
                  <a:srgbClr val="000000"/>
                </a:solidFill>
                <a:latin typeface="+mj-ea"/>
                <a:ea typeface="+mj-ea"/>
              </a:rPr>
              <a:t>}@skku.edu</a:t>
            </a:r>
          </a:p>
          <a:p>
            <a:pPr algn="ctr"/>
            <a:r>
              <a:rPr lang="fr-FR" altLang="ko-KR" sz="4000" b="1" dirty="0" smtClean="0">
                <a:latin typeface="+mj-ea"/>
                <a:ea typeface="+mj-ea"/>
              </a:rPr>
              <a:t>  </a:t>
            </a:r>
            <a:r>
              <a:rPr kumimoji="0" lang="en-US" altLang="ko-KR" sz="4000" b="0" i="0" u="none" strike="noStrike" kern="0" cap="none" spc="0" normalizeH="0" baseline="0" noProof="0" dirty="0" smtClean="0">
                <a:ln w="28575">
                  <a:noFill/>
                  <a:prstDash val="dash"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 </a:t>
            </a:r>
            <a:endParaRPr kumimoji="0" lang="ko-KR" altLang="en-US" sz="4000" b="0" i="0" u="none" strike="noStrike" kern="0" cap="none" spc="0" normalizeH="0" baseline="0" noProof="0" dirty="0" smtClean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9" name="모서리가 둥근 직사각형 18"/>
          <p:cNvSpPr/>
          <p:nvPr/>
        </p:nvSpPr>
        <p:spPr>
          <a:xfrm>
            <a:off x="2946399" y="8532110"/>
            <a:ext cx="14860338" cy="2681362"/>
          </a:xfrm>
          <a:prstGeom prst="roundRect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altLang="ko-KR" sz="4000" dirty="0" smtClean="0">
                <a:latin typeface="+mj-ea"/>
                <a:ea typeface="+mj-ea"/>
              </a:rPr>
              <a:t>Analysis of power consumption in TCAM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altLang="ko-KR" sz="4000" dirty="0" smtClean="0">
                <a:latin typeface="+mj-ea"/>
                <a:ea typeface="+mj-ea"/>
              </a:rPr>
              <a:t>Power efficient algorithm called Selective Match Line(SML)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altLang="ko-KR" sz="4000" dirty="0" smtClean="0">
                <a:latin typeface="+mj-ea"/>
                <a:ea typeface="+mj-ea"/>
              </a:rPr>
              <a:t>More than 50% reduction in power dissipation </a:t>
            </a:r>
            <a:endParaRPr lang="ko-KR" altLang="ko-KR" sz="4000" dirty="0">
              <a:latin typeface="+mj-ea"/>
              <a:ea typeface="+mj-ea"/>
            </a:endParaRPr>
          </a:p>
        </p:txBody>
      </p:sp>
      <p:sp>
        <p:nvSpPr>
          <p:cNvPr id="20" name="모서리가 둥근 직사각형 19"/>
          <p:cNvSpPr/>
          <p:nvPr/>
        </p:nvSpPr>
        <p:spPr>
          <a:xfrm>
            <a:off x="2946400" y="11267801"/>
            <a:ext cx="24841200" cy="26301135"/>
          </a:xfrm>
          <a:prstGeom prst="roundRect">
            <a:avLst>
              <a:gd name="adj" fmla="val 6284"/>
            </a:avLst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50773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6905" b="0" i="0" u="none" strike="noStrike" kern="0" cap="none" spc="0" normalizeH="0" baseline="0" noProof="0" dirty="0" smtClean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1" name="모서리가 둥근 직사각형 20"/>
          <p:cNvSpPr/>
          <p:nvPr/>
        </p:nvSpPr>
        <p:spPr>
          <a:xfrm>
            <a:off x="12964886" y="37568936"/>
            <a:ext cx="14822714" cy="3212575"/>
          </a:xfrm>
          <a:prstGeom prst="roundRect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altLang="ko-KR" sz="4000" dirty="0">
                <a:latin typeface="+mj-ea"/>
              </a:rPr>
              <a:t>Simulation results show 59% power </a:t>
            </a:r>
            <a:r>
              <a:rPr lang="en-US" altLang="ko-KR" sz="4000" dirty="0" smtClean="0">
                <a:latin typeface="+mj-ea"/>
              </a:rPr>
              <a:t>saving on match line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altLang="ko-KR" sz="4000" dirty="0">
                <a:latin typeface="+mj-ea"/>
              </a:rPr>
              <a:t>SML has the first 1.5 clock delay and size increase.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en-US" altLang="ko-KR" sz="4000" dirty="0">
                <a:latin typeface="+mj-ea"/>
              </a:rPr>
              <a:t>Power saving may be different depending on TCAM entry and Search key</a:t>
            </a:r>
            <a:r>
              <a:rPr lang="en-US" altLang="ko-KR" sz="4000" dirty="0" smtClean="0">
                <a:latin typeface="+mj-ea"/>
              </a:rPr>
              <a:t>.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9652" y="29375096"/>
            <a:ext cx="11857998" cy="7416363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06658" y="11293213"/>
            <a:ext cx="10178143" cy="8926981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04459" y="28933471"/>
            <a:ext cx="10828282" cy="813481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151664" y="36971006"/>
            <a:ext cx="75546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 smtClean="0">
                <a:latin typeface="+mn-ea"/>
              </a:rPr>
              <a:t>&lt; Fig 1. Concept of SML &gt;</a:t>
            </a:r>
            <a:endParaRPr lang="ko-KR" altLang="en-US" sz="3200" dirty="0">
              <a:latin typeface="+mn-e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429514" y="36973014"/>
            <a:ext cx="75546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 smtClean="0">
                <a:latin typeface="+mn-ea"/>
              </a:rPr>
              <a:t>&lt; Fig 4. Timing diagram of SML &gt;</a:t>
            </a:r>
            <a:endParaRPr lang="ko-KR" altLang="en-US" sz="3200" dirty="0">
              <a:latin typeface="+mn-e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334264" y="28305264"/>
            <a:ext cx="75546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 smtClean="0">
                <a:latin typeface="+mn-ea"/>
              </a:rPr>
              <a:t>&lt; Fig 3. Architecture of SML &gt;</a:t>
            </a:r>
            <a:endParaRPr lang="ko-KR" altLang="en-US" sz="3200" dirty="0">
              <a:latin typeface="+mn-e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219964" y="20189964"/>
            <a:ext cx="75546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 smtClean="0">
                <a:latin typeface="+mj-ea"/>
                <a:ea typeface="+mj-ea"/>
              </a:rPr>
              <a:t>&lt; Fig 2. Flowchart of SML &gt;</a:t>
            </a:r>
            <a:endParaRPr lang="ko-KR" altLang="en-US" sz="3200" dirty="0">
              <a:latin typeface="+mj-ea"/>
              <a:ea typeface="+mj-e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11461" y="11510664"/>
            <a:ext cx="12376189" cy="1794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4000" dirty="0">
                <a:latin typeface="+mn-ea"/>
              </a:rPr>
              <a:t> </a:t>
            </a:r>
            <a:r>
              <a:rPr lang="en-US" altLang="ko-KR" sz="4000" dirty="0" smtClean="0">
                <a:latin typeface="+mn-ea"/>
              </a:rPr>
              <a:t>  TCAM(Ternary Content Addressable Memory) </a:t>
            </a:r>
            <a:r>
              <a:rPr lang="en-US" altLang="ko-KR" sz="4000" dirty="0">
                <a:latin typeface="+mn-ea"/>
              </a:rPr>
              <a:t>has the advantage of fast search operation, but it has a disadvantage of high power consumption. Most of this power consumption occurs in the match line, which amounts to 69</a:t>
            </a:r>
            <a:r>
              <a:rPr lang="en-US" altLang="ko-KR" sz="4000" dirty="0" smtClean="0">
                <a:latin typeface="+mn-ea"/>
              </a:rPr>
              <a:t>%.</a:t>
            </a:r>
          </a:p>
          <a:p>
            <a:pPr algn="just"/>
            <a:r>
              <a:rPr lang="en-US" altLang="ko-KR" sz="4000" dirty="0" smtClean="0">
                <a:latin typeface="+mn-ea"/>
              </a:rPr>
              <a:t> To </a:t>
            </a:r>
            <a:r>
              <a:rPr lang="en-US" altLang="ko-KR" sz="4000" dirty="0">
                <a:latin typeface="+mn-ea"/>
              </a:rPr>
              <a:t>reduce this power consumption, we proposed an algorithm called Selective Match line (SML). the operation method of SML only </a:t>
            </a:r>
            <a:r>
              <a:rPr lang="en-US" altLang="ko-KR" sz="4000" dirty="0" err="1">
                <a:latin typeface="+mn-ea"/>
              </a:rPr>
              <a:t>precharges</a:t>
            </a:r>
            <a:r>
              <a:rPr lang="en-US" altLang="ko-KR" sz="4000" dirty="0">
                <a:latin typeface="+mn-ea"/>
              </a:rPr>
              <a:t> match lines that require operation. </a:t>
            </a:r>
            <a:r>
              <a:rPr lang="en-US" altLang="ko-KR" sz="4000" dirty="0" smtClean="0">
                <a:latin typeface="+mn-ea"/>
              </a:rPr>
              <a:t>Fig </a:t>
            </a:r>
            <a:r>
              <a:rPr lang="en-US" altLang="ko-KR" sz="4000" dirty="0">
                <a:latin typeface="+mn-ea"/>
              </a:rPr>
              <a:t>1 shows the concept of SML. </a:t>
            </a:r>
            <a:r>
              <a:rPr lang="en-US" altLang="ko-KR" sz="4000" dirty="0" smtClean="0">
                <a:latin typeface="+mn-ea"/>
              </a:rPr>
              <a:t>It reflects </a:t>
            </a:r>
            <a:r>
              <a:rPr lang="en-US" altLang="ko-KR" sz="4000" dirty="0">
                <a:latin typeface="+mn-ea"/>
              </a:rPr>
              <a:t>previous search results to select match lines that require action</a:t>
            </a:r>
            <a:r>
              <a:rPr lang="en-US" altLang="ko-KR" sz="4000" dirty="0" smtClean="0">
                <a:latin typeface="+mn-ea"/>
              </a:rPr>
              <a:t>.</a:t>
            </a:r>
          </a:p>
          <a:p>
            <a:pPr algn="just"/>
            <a:r>
              <a:rPr lang="en-US" altLang="ko-KR" sz="4000" dirty="0" smtClean="0">
                <a:latin typeface="+mn-ea"/>
              </a:rPr>
              <a:t> Fig</a:t>
            </a:r>
            <a:r>
              <a:rPr lang="en-US" altLang="ko-KR" sz="4000" dirty="0">
                <a:latin typeface="+mn-ea"/>
              </a:rPr>
              <a:t>. 2 is a flow chart embodying SML. It compares two consecutive search keys to determine which match line is needed for the next search operation, thereby determining </a:t>
            </a:r>
            <a:r>
              <a:rPr lang="en-US" altLang="ko-KR" sz="4000" dirty="0" err="1">
                <a:latin typeface="+mn-ea"/>
              </a:rPr>
              <a:t>precharging</a:t>
            </a:r>
            <a:r>
              <a:rPr lang="en-US" altLang="ko-KR" sz="4000" dirty="0">
                <a:latin typeface="+mn-ea"/>
              </a:rPr>
              <a:t> of the match line. The comparison of the search key is based on the column where there is no X Cell of the CAM entry</a:t>
            </a:r>
            <a:r>
              <a:rPr lang="en-US" altLang="ko-KR" sz="4000" dirty="0" smtClean="0">
                <a:latin typeface="+mn-ea"/>
              </a:rPr>
              <a:t>. </a:t>
            </a:r>
          </a:p>
          <a:p>
            <a:pPr algn="just"/>
            <a:r>
              <a:rPr lang="en-US" altLang="ko-KR" sz="4000" dirty="0" smtClean="0">
                <a:latin typeface="+mn-ea"/>
              </a:rPr>
              <a:t> Fig</a:t>
            </a:r>
            <a:r>
              <a:rPr lang="en-US" altLang="ko-KR" sz="4000" dirty="0">
                <a:latin typeface="+mn-ea"/>
              </a:rPr>
              <a:t>. 3 shows the structure of SML. Only 'Find X cell module' and 'Search key comparator' are needed in the existing TCAM structure. 'Find X cell module' functions to find X Cell and 'Search key comparator' compares successive search keys to determine </a:t>
            </a:r>
            <a:r>
              <a:rPr lang="en-US" altLang="ko-KR" sz="4000" dirty="0" err="1">
                <a:latin typeface="+mn-ea"/>
              </a:rPr>
              <a:t>precharging</a:t>
            </a:r>
            <a:r>
              <a:rPr lang="en-US" altLang="ko-KR" sz="4000" dirty="0" smtClean="0">
                <a:latin typeface="+mn-ea"/>
              </a:rPr>
              <a:t>.</a:t>
            </a:r>
          </a:p>
          <a:p>
            <a:pPr algn="just"/>
            <a:r>
              <a:rPr lang="en-US" altLang="ko-KR" sz="4000" dirty="0">
                <a:latin typeface="+mn-ea"/>
              </a:rPr>
              <a:t> </a:t>
            </a:r>
            <a:r>
              <a:rPr lang="en-US" altLang="ko-KR" sz="4000" dirty="0" smtClean="0">
                <a:latin typeface="+mn-ea"/>
              </a:rPr>
              <a:t>Fig. 4 </a:t>
            </a:r>
            <a:r>
              <a:rPr lang="en-US" altLang="ko-KR" sz="4000" dirty="0">
                <a:latin typeface="+mn-ea"/>
              </a:rPr>
              <a:t>shows the timing diagram of SML</a:t>
            </a:r>
            <a:r>
              <a:rPr lang="en-US" altLang="ko-KR" sz="4000" dirty="0" smtClean="0">
                <a:latin typeface="+mn-ea"/>
              </a:rPr>
              <a:t>. </a:t>
            </a:r>
            <a:r>
              <a:rPr lang="en-US" altLang="ko-KR" sz="4000" dirty="0">
                <a:latin typeface="+mn-ea"/>
              </a:rPr>
              <a:t>Continuous search keys are stored in each register and compared. The result of the comparison determines the signal Comp in the 'Search key comparator'. And the Comp value determines the </a:t>
            </a:r>
            <a:r>
              <a:rPr lang="en-US" altLang="ko-KR" sz="4000" dirty="0" err="1">
                <a:latin typeface="+mn-ea"/>
              </a:rPr>
              <a:t>precharging</a:t>
            </a:r>
            <a:r>
              <a:rPr lang="en-US" altLang="ko-KR" sz="4000" dirty="0">
                <a:latin typeface="+mn-ea"/>
              </a:rPr>
              <a:t> of the next search cycle.</a:t>
            </a:r>
            <a:endParaRPr lang="ko-KR" altLang="en-US" sz="4000" dirty="0">
              <a:latin typeface="+mn-ea"/>
            </a:endParaRPr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587608" y="20868618"/>
            <a:ext cx="10698256" cy="764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34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</TotalTime>
  <Words>385</Words>
  <Application>Microsoft Office PowerPoint</Application>
  <PresentationFormat>사용자 지정</PresentationFormat>
  <Paragraphs>21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 영지</dc:creator>
  <cp:lastModifiedBy>홍승광</cp:lastModifiedBy>
  <cp:revision>15</cp:revision>
  <dcterms:created xsi:type="dcterms:W3CDTF">2019-05-23T01:50:43Z</dcterms:created>
  <dcterms:modified xsi:type="dcterms:W3CDTF">2020-05-10T09:07:35Z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C:\Users\CICD\Desktop\IDEC_CDC_poster_template_2019.pptx</vt:lpwstr>
  </property>
</Properties>
</file>